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316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395" r:id="rId11"/>
    <p:sldId id="393" r:id="rId12"/>
    <p:sldId id="394" r:id="rId13"/>
    <p:sldId id="377" r:id="rId14"/>
    <p:sldId id="391" r:id="rId15"/>
    <p:sldId id="388" r:id="rId16"/>
    <p:sldId id="381" r:id="rId17"/>
    <p:sldId id="390" r:id="rId18"/>
    <p:sldId id="384" r:id="rId19"/>
    <p:sldId id="385" r:id="rId20"/>
    <p:sldId id="386" r:id="rId21"/>
    <p:sldId id="387" r:id="rId22"/>
    <p:sldId id="415" r:id="rId23"/>
    <p:sldId id="416" r:id="rId24"/>
    <p:sldId id="417" r:id="rId25"/>
    <p:sldId id="373" r:id="rId26"/>
  </p:sldIdLst>
  <p:sldSz cx="9144000" cy="6858000" type="screen4x3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BE"/>
    <a:srgbClr val="993366"/>
    <a:srgbClr val="00ABC9"/>
    <a:srgbClr val="993300"/>
    <a:srgbClr val="C25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94671" autoAdjust="0"/>
  </p:normalViewPr>
  <p:slideViewPr>
    <p:cSldViewPr>
      <p:cViewPr>
        <p:scale>
          <a:sx n="100" d="100"/>
          <a:sy n="100" d="100"/>
        </p:scale>
        <p:origin x="-1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330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62" cy="493176"/>
          </a:xfrm>
          <a:prstGeom prst="rect">
            <a:avLst/>
          </a:prstGeom>
        </p:spPr>
        <p:txBody>
          <a:bodyPr vert="horz" lIns="89083" tIns="44541" rIns="89083" bIns="44541" rtlCol="0"/>
          <a:lstStyle>
            <a:lvl1pPr algn="l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3176"/>
          </a:xfrm>
          <a:prstGeom prst="rect">
            <a:avLst/>
          </a:prstGeom>
        </p:spPr>
        <p:txBody>
          <a:bodyPr vert="horz" lIns="89083" tIns="44541" rIns="89083" bIns="44541" rtlCol="0"/>
          <a:lstStyle>
            <a:lvl1pPr algn="r">
              <a:defRPr sz="1100"/>
            </a:lvl1pPr>
          </a:lstStyle>
          <a:p>
            <a:pPr>
              <a:defRPr/>
            </a:pPr>
            <a:fld id="{CDF0B82E-EBB9-45D1-B933-D37693069755}" type="datetimeFigureOut">
              <a:rPr lang="es-ES"/>
              <a:pPr>
                <a:defRPr/>
              </a:pPr>
              <a:t>06/07/2015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1" y="9379542"/>
            <a:ext cx="2945862" cy="493176"/>
          </a:xfrm>
          <a:prstGeom prst="rect">
            <a:avLst/>
          </a:prstGeom>
        </p:spPr>
        <p:txBody>
          <a:bodyPr vert="horz" lIns="89083" tIns="44541" rIns="89083" bIns="44541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294" y="9379542"/>
            <a:ext cx="2945862" cy="493176"/>
          </a:xfrm>
          <a:prstGeom prst="rect">
            <a:avLst/>
          </a:prstGeom>
        </p:spPr>
        <p:txBody>
          <a:bodyPr vert="horz" lIns="89083" tIns="44541" rIns="89083" bIns="44541" rtlCol="0" anchor="b"/>
          <a:lstStyle>
            <a:lvl1pPr algn="r">
              <a:defRPr sz="1100"/>
            </a:lvl1pPr>
          </a:lstStyle>
          <a:p>
            <a:pPr>
              <a:defRPr/>
            </a:pPr>
            <a:fld id="{9D05FC2E-03DD-4BA6-9BBA-993793C27B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260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62" cy="493176"/>
          </a:xfrm>
          <a:prstGeom prst="rect">
            <a:avLst/>
          </a:prstGeom>
        </p:spPr>
        <p:txBody>
          <a:bodyPr vert="horz" lIns="89083" tIns="44541" rIns="89083" bIns="44541" rtlCol="0"/>
          <a:lstStyle>
            <a:lvl1pPr algn="l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3176"/>
          </a:xfrm>
          <a:prstGeom prst="rect">
            <a:avLst/>
          </a:prstGeom>
        </p:spPr>
        <p:txBody>
          <a:bodyPr vert="horz" lIns="89083" tIns="44541" rIns="89083" bIns="44541" rtlCol="0"/>
          <a:lstStyle>
            <a:lvl1pPr algn="r">
              <a:defRPr sz="1100"/>
            </a:lvl1pPr>
          </a:lstStyle>
          <a:p>
            <a:pPr>
              <a:defRPr/>
            </a:pPr>
            <a:fld id="{3354E627-E19A-4F23-98E1-32DA896E8405}" type="datetimeFigureOut">
              <a:rPr lang="es-ES"/>
              <a:pPr>
                <a:defRPr/>
              </a:pPr>
              <a:t>06/07/2015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083" tIns="44541" rIns="89083" bIns="44541" rtlCol="0" anchor="ctr"/>
          <a:lstStyle/>
          <a:p>
            <a:pPr lvl="0"/>
            <a:endParaRPr lang="es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64" y="4689771"/>
            <a:ext cx="5438748" cy="4443183"/>
          </a:xfrm>
          <a:prstGeom prst="rect">
            <a:avLst/>
          </a:prstGeom>
        </p:spPr>
        <p:txBody>
          <a:bodyPr vert="horz" lIns="89083" tIns="44541" rIns="89083" bIns="44541" rtlCol="0">
            <a:normAutofit/>
          </a:bodyPr>
          <a:lstStyle/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  <a:endParaRPr lang="es-E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1" y="9379542"/>
            <a:ext cx="2945862" cy="493176"/>
          </a:xfrm>
          <a:prstGeom prst="rect">
            <a:avLst/>
          </a:prstGeom>
        </p:spPr>
        <p:txBody>
          <a:bodyPr vert="horz" lIns="89083" tIns="44541" rIns="89083" bIns="44541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294" y="9379542"/>
            <a:ext cx="2945862" cy="493176"/>
          </a:xfrm>
          <a:prstGeom prst="rect">
            <a:avLst/>
          </a:prstGeom>
        </p:spPr>
        <p:txBody>
          <a:bodyPr vert="horz" lIns="89083" tIns="44541" rIns="89083" bIns="44541" rtlCol="0" anchor="b"/>
          <a:lstStyle>
            <a:lvl1pPr algn="r">
              <a:defRPr sz="1100"/>
            </a:lvl1pPr>
          </a:lstStyle>
          <a:p>
            <a:pPr>
              <a:defRPr/>
            </a:pPr>
            <a:fld id="{927E7049-7D9D-47F6-874A-A5CDD2353A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502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13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87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877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709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816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948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71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332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189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25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18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848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189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189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189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189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189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24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89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965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62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08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428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13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27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s-ES" sz="3200" b="1">
              <a:solidFill>
                <a:srgbClr val="993366"/>
              </a:solidFill>
            </a:endParaRPr>
          </a:p>
        </p:txBody>
      </p:sp>
      <p:pic>
        <p:nvPicPr>
          <p:cNvPr id="5" name="5 Imagen" descr="UPC-CEI-positiu-p3005-interior-blanc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454650"/>
            <a:ext cx="3317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7 Imagen" descr="barra blava arrodonida.jpg"/>
          <p:cNvPicPr>
            <a:picLocks noChangeAspect="1"/>
          </p:cNvPicPr>
          <p:nvPr userDrawn="1"/>
        </p:nvPicPr>
        <p:blipFill>
          <a:blip r:embed="rId3"/>
          <a:srcRect t="40471" r="917"/>
          <a:stretch>
            <a:fillRect/>
          </a:stretch>
        </p:blipFill>
        <p:spPr bwMode="auto">
          <a:xfrm>
            <a:off x="714375" y="0"/>
            <a:ext cx="76438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1857374" y="3971925"/>
            <a:ext cx="67564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lang="es-ES" sz="3600" b="1" kern="1200" dirty="0">
                <a:solidFill>
                  <a:srgbClr val="007DCC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 err="1" smtClean="0"/>
              <a:t>Quis</a:t>
            </a:r>
            <a:r>
              <a:rPr lang="es-ES" dirty="0" smtClean="0"/>
              <a:t> </a:t>
            </a:r>
            <a:r>
              <a:rPr lang="es-ES" dirty="0" err="1" smtClean="0"/>
              <a:t>aute</a:t>
            </a:r>
            <a:r>
              <a:rPr lang="es-ES" dirty="0" smtClean="0"/>
              <a:t> iure</a:t>
            </a:r>
            <a:br>
              <a:rPr lang="es-ES" dirty="0" smtClean="0"/>
            </a:br>
            <a:r>
              <a:rPr lang="es-ES" dirty="0" err="1" smtClean="0"/>
              <a:t>reprehenderit</a:t>
            </a:r>
            <a:r>
              <a:rPr lang="es-ES" dirty="0" smtClean="0"/>
              <a:t> in </a:t>
            </a:r>
            <a:r>
              <a:rPr lang="es-ES" dirty="0" err="1" smtClean="0"/>
              <a:t>voluptate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À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65933" y="1620000"/>
            <a:ext cx="7176062" cy="3806832"/>
          </a:xfrm>
        </p:spPr>
        <p:txBody>
          <a:bodyPr/>
          <a:lstStyle>
            <a:lvl1pPr>
              <a:buSzPct val="119000"/>
              <a:buFont typeface="Wingdings" pitchFamily="2" charset="2"/>
              <a:buChar char="§"/>
              <a:defRPr/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7" name="Contenidor de contingut 2"/>
          <p:cNvSpPr>
            <a:spLocks noGrp="1"/>
          </p:cNvSpPr>
          <p:nvPr>
            <p:ph idx="13"/>
          </p:nvPr>
        </p:nvSpPr>
        <p:spPr>
          <a:xfrm>
            <a:off x="3214677" y="142852"/>
            <a:ext cx="4933591" cy="857256"/>
          </a:xfrm>
        </p:spPr>
        <p:txBody>
          <a:bodyPr/>
          <a:lstStyle>
            <a:lvl1pPr algn="r">
              <a:spcBef>
                <a:spcPts val="0"/>
              </a:spcBef>
              <a:buSzPct val="119000"/>
              <a:buFontTx/>
              <a:buNone/>
              <a:defRPr sz="2400" b="1"/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0C267-812F-4BFD-8E44-9233EED497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àgina el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57224" y="1142984"/>
            <a:ext cx="77724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23AB-4AF2-45DF-9B9F-0CA822A5E1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97358" y="1071547"/>
            <a:ext cx="3357563" cy="5021278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741863" y="1071547"/>
            <a:ext cx="3359150" cy="5021278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950C5-D5F3-44CB-AAB6-B571E273D22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83941" y="1163646"/>
            <a:ext cx="340230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AB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83941" y="2017721"/>
            <a:ext cx="3402307" cy="2411411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</p:txBody>
      </p:sp>
      <p:sp>
        <p:nvSpPr>
          <p:cNvPr id="12" name="Contenidor de text 2"/>
          <p:cNvSpPr>
            <a:spLocks noGrp="1"/>
          </p:cNvSpPr>
          <p:nvPr>
            <p:ph type="body" idx="13"/>
          </p:nvPr>
        </p:nvSpPr>
        <p:spPr>
          <a:xfrm>
            <a:off x="4714876" y="1163646"/>
            <a:ext cx="340230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AB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13" name="Contenidor de contingut 3"/>
          <p:cNvSpPr>
            <a:spLocks noGrp="1"/>
          </p:cNvSpPr>
          <p:nvPr>
            <p:ph sz="half" idx="14"/>
          </p:nvPr>
        </p:nvSpPr>
        <p:spPr>
          <a:xfrm>
            <a:off x="4714876" y="2017721"/>
            <a:ext cx="3402307" cy="2411411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5"/>
          </p:nvPr>
        </p:nvSpPr>
        <p:spPr>
          <a:xfrm>
            <a:off x="88423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239C-A7D2-4929-A5C6-8C1C9B8F569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73668" y="108000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214810" y="1080000"/>
            <a:ext cx="3857652" cy="492922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73668" y="2305035"/>
            <a:ext cx="3008313" cy="376717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F35E-11F0-4DAF-8479-18B655356B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 dirty="0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1080000"/>
            <a:ext cx="5486400" cy="3513153"/>
          </a:xfrm>
        </p:spPr>
        <p:txBody>
          <a:bodyPr/>
          <a:lstStyle>
            <a:lvl1pPr marL="0" indent="0">
              <a:buNone/>
              <a:defRPr sz="3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3527-FF5F-4204-A586-8E870ACF53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horitzonta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1000100" y="1214422"/>
            <a:ext cx="7072338" cy="4878395"/>
          </a:xfrm>
        </p:spPr>
        <p:txBody>
          <a:bodyPr vert="eaVert"/>
          <a:lstStyle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8D17-7317-4B34-A84C-D7D177791D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103A-6F98-4FF2-9054-6E8BE257F4B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9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1265238"/>
            <a:ext cx="7175500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1"/>
            <a:endParaRPr lang="es-ES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6938" y="6245225"/>
            <a:ext cx="1403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7438" y="6245225"/>
            <a:ext cx="4214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3688" y="6245225"/>
            <a:ext cx="1571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B95A957-0255-4C67-A68B-9C20B8106C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25" y="0"/>
            <a:ext cx="7175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s-ES" sz="2400" b="1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1031" name="10 Grupo"/>
          <p:cNvGrpSpPr>
            <a:grpSpLocks/>
          </p:cNvGrpSpPr>
          <p:nvPr/>
        </p:nvGrpSpPr>
        <p:grpSpPr bwMode="auto">
          <a:xfrm>
            <a:off x="427038" y="0"/>
            <a:ext cx="7859712" cy="1000125"/>
            <a:chOff x="427038" y="0"/>
            <a:chExt cx="7859712" cy="1000125"/>
          </a:xfrm>
        </p:grpSpPr>
        <p:pic>
          <p:nvPicPr>
            <p:cNvPr id="1032" name="8 Imagen" descr="barra blava arrodonida.jpg"/>
            <p:cNvPicPr>
              <a:picLocks noChangeAspect="1"/>
            </p:cNvPicPr>
            <p:nvPr userDrawn="1"/>
          </p:nvPicPr>
          <p:blipFill>
            <a:blip r:embed="rId11"/>
            <a:srcRect t="40471" r="917"/>
            <a:stretch>
              <a:fillRect/>
            </a:stretch>
          </p:blipFill>
          <p:spPr bwMode="auto">
            <a:xfrm>
              <a:off x="714375" y="0"/>
              <a:ext cx="7572375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11 Conector recto"/>
            <p:cNvCxnSpPr/>
            <p:nvPr userDrawn="1"/>
          </p:nvCxnSpPr>
          <p:spPr>
            <a:xfrm>
              <a:off x="1000125" y="998538"/>
              <a:ext cx="7072313" cy="1587"/>
            </a:xfrm>
            <a:prstGeom prst="line">
              <a:avLst/>
            </a:prstGeom>
            <a:ln>
              <a:solidFill>
                <a:srgbClr val="007A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4" name="5 Imagen" descr="UPC-CEI-positiu-p3005-interior-blanc.png"/>
            <p:cNvPicPr>
              <a:picLocks noChangeAspect="1"/>
            </p:cNvPicPr>
            <p:nvPr userDrawn="1"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27038" y="153988"/>
              <a:ext cx="24304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0" r:id="rId4"/>
    <p:sldLayoutId id="2147483744" r:id="rId5"/>
    <p:sldLayoutId id="2147483745" r:id="rId6"/>
    <p:sldLayoutId id="2147483746" r:id="rId7"/>
    <p:sldLayoutId id="2147483747" r:id="rId8"/>
    <p:sldLayoutId id="214748374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AB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ABE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ABE"/>
        </a:buClr>
        <a:buFont typeface="Courier New" pitchFamily="49" charset="0"/>
        <a:buChar char="o"/>
        <a:defRPr sz="1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lumni.upc.edu/clubs-capitols/clubs-capitols#Club_FIB_Alumn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lumni.upc.edu/clubs-capitols/clubs-capitols#Club_d_Estructures_" TargetMode="External"/><Relationship Id="rId4" Type="http://schemas.openxmlformats.org/officeDocument/2006/relationships/hyperlink" Target="https://alumni.upc.edu/clubs-capitols/clubs-capitols#Club_ETSEIB_Alumn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.edu/slt/traduccions/encarrec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upc.edu/slt/writing-resources" TargetMode="External"/><Relationship Id="rId5" Type="http://schemas.openxmlformats.org/officeDocument/2006/relationships/hyperlink" Target="http://www.upc.edu/slt/recursos-redaccio" TargetMode="External"/><Relationship Id="rId4" Type="http://schemas.openxmlformats.org/officeDocument/2006/relationships/hyperlink" Target="http://www.upc.edu/slt/traduccions/consultes-linguistiqu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ara%20Porta%20Meseguer%3c/p%3e%20%3cp%3eTel%C3%A8fon:%2093.405.43.27%3c/p%3e%20%3cp%3eE-mail:%20%3ca%20href=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992888" cy="1323439"/>
          </a:xfrm>
        </p:spPr>
        <p:txBody>
          <a:bodyPr/>
          <a:lstStyle/>
          <a:p>
            <a:r>
              <a:rPr lang="ca-ES" sz="4000" dirty="0">
                <a:solidFill>
                  <a:srgbClr val="0070C0"/>
                </a:solidFill>
              </a:rPr>
              <a:t>Qualitat lingüística en el web institucional de la UPC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  <a:p>
            <a:endParaRPr lang="ca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t="8209" r="1180" b="8071"/>
          <a:stretch/>
        </p:blipFill>
        <p:spPr bwMode="auto">
          <a:xfrm>
            <a:off x="1043608" y="1183140"/>
            <a:ext cx="6984775" cy="483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t="8320" r="184" b="3871"/>
          <a:stretch/>
        </p:blipFill>
        <p:spPr bwMode="auto">
          <a:xfrm>
            <a:off x="755576" y="1196752"/>
            <a:ext cx="7372351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9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  <a:p>
            <a:endParaRPr lang="ca-E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8007" r="275" b="11426"/>
          <a:stretch/>
        </p:blipFill>
        <p:spPr bwMode="auto">
          <a:xfrm>
            <a:off x="827584" y="1196752"/>
            <a:ext cx="7272807" cy="479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0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3"/>
          </p:nvPr>
        </p:nvSpPr>
        <p:spPr>
          <a:xfrm>
            <a:off x="3233738" y="142875"/>
            <a:ext cx="493395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7" r="1627" b="3920"/>
          <a:stretch/>
        </p:blipFill>
        <p:spPr bwMode="auto">
          <a:xfrm>
            <a:off x="971600" y="1196752"/>
            <a:ext cx="7056784" cy="510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59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7" r="275" b="4171"/>
          <a:stretch/>
        </p:blipFill>
        <p:spPr bwMode="auto">
          <a:xfrm>
            <a:off x="179512" y="1124744"/>
            <a:ext cx="849694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233738" y="142875"/>
            <a:ext cx="4933950" cy="8572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ca-ES" b="1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15653" r="1552" b="4296"/>
          <a:stretch/>
        </p:blipFill>
        <p:spPr bwMode="auto">
          <a:xfrm>
            <a:off x="919375" y="1196752"/>
            <a:ext cx="723308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2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/>
          <p:cNvPicPr>
            <a:picLocks noGrp="1"/>
          </p:cNvPicPr>
          <p:nvPr>
            <p:ph idx="1"/>
          </p:nvPr>
        </p:nvPicPr>
        <p:blipFill rotWithShape="1">
          <a:blip r:embed="rId3"/>
          <a:srcRect t="8510" r="1646" b="3800"/>
          <a:stretch/>
        </p:blipFill>
        <p:spPr bwMode="auto">
          <a:xfrm>
            <a:off x="0" y="1052736"/>
            <a:ext cx="9143999" cy="5805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33738" y="142875"/>
            <a:ext cx="493395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Marcador de contenido"/>
          <p:cNvSpPr>
            <a:spLocks noGrp="1"/>
          </p:cNvSpPr>
          <p:nvPr>
            <p:ph idx="13"/>
          </p:nvPr>
        </p:nvSpPr>
        <p:spPr>
          <a:xfrm>
            <a:off x="3233738" y="142875"/>
            <a:ext cx="493395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" name="Contenidor de conting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0" t="53879" r="-19452" b="-13672"/>
          <a:stretch/>
        </p:blipFill>
        <p:spPr bwMode="auto">
          <a:xfrm>
            <a:off x="18364200" y="4686300"/>
            <a:ext cx="14048184" cy="583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4" t="19566" r="1541" b="20623"/>
          <a:stretch/>
        </p:blipFill>
        <p:spPr bwMode="auto">
          <a:xfrm>
            <a:off x="179512" y="1268760"/>
            <a:ext cx="8705162" cy="449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6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/>
          <p:cNvPicPr>
            <a:picLocks noGrp="1"/>
          </p:cNvPicPr>
          <p:nvPr>
            <p:ph idx="1"/>
          </p:nvPr>
        </p:nvPicPr>
        <p:blipFill rotWithShape="1">
          <a:blip r:embed="rId3"/>
          <a:srcRect t="8218" r="632" b="3914"/>
          <a:stretch/>
        </p:blipFill>
        <p:spPr bwMode="auto">
          <a:xfrm>
            <a:off x="0" y="1052736"/>
            <a:ext cx="9144000" cy="5805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233738" y="142875"/>
            <a:ext cx="4933950" cy="8572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ca-ES" b="1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Marcador de contenido"/>
          <p:cNvSpPr>
            <a:spLocks noGrp="1"/>
          </p:cNvSpPr>
          <p:nvPr>
            <p:ph idx="13"/>
          </p:nvPr>
        </p:nvSpPr>
        <p:spPr>
          <a:xfrm>
            <a:off x="3233738" y="142875"/>
            <a:ext cx="493395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5" name="Contenidor de contingut 4"/>
          <p:cNvPicPr>
            <a:picLocks noGrp="1"/>
          </p:cNvPicPr>
          <p:nvPr>
            <p:ph idx="1"/>
          </p:nvPr>
        </p:nvPicPr>
        <p:blipFill rotWithShape="1">
          <a:blip r:embed="rId3"/>
          <a:srcRect l="55979" t="10584" r="6878" b="12429"/>
          <a:stretch/>
        </p:blipFill>
        <p:spPr bwMode="auto">
          <a:xfrm>
            <a:off x="827584" y="1124744"/>
            <a:ext cx="7488832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98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  <a:p>
            <a:endParaRPr lang="ca-ES" dirty="0"/>
          </a:p>
        </p:txBody>
      </p:sp>
      <p:sp>
        <p:nvSpPr>
          <p:cNvPr id="4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a-ES" sz="1800" b="1" dirty="0">
                <a:latin typeface="Helvetica Neue"/>
              </a:rPr>
              <a:t>Xarxes socials</a:t>
            </a:r>
          </a:p>
          <a:p>
            <a:pPr marL="0" indent="0">
              <a:buNone/>
            </a:pPr>
            <a:r>
              <a:rPr lang="ca-ES" sz="1800" dirty="0">
                <a:latin typeface="Helvetica Neue"/>
              </a:rPr>
              <a:t>Participa a les xarxes socials d'UPC </a:t>
            </a:r>
            <a:r>
              <a:rPr lang="ca-ES" sz="1800" dirty="0" err="1">
                <a:latin typeface="Helvetica Neue"/>
              </a:rPr>
              <a:t>Alumni</a:t>
            </a:r>
            <a:r>
              <a:rPr lang="ca-ES" sz="1800" dirty="0">
                <a:latin typeface="Helvetica Neue"/>
              </a:rPr>
              <a:t> i aprofita el </a:t>
            </a:r>
            <a:r>
              <a:rPr lang="ca-ES" sz="1800" i="1" dirty="0" err="1">
                <a:latin typeface="Helvetica Neue"/>
              </a:rPr>
              <a:t>networking</a:t>
            </a:r>
            <a:r>
              <a:rPr lang="ca-ES" sz="1800" dirty="0">
                <a:latin typeface="Helvetica Neue"/>
              </a:rPr>
              <a:t> virtual. Més de 4.000 </a:t>
            </a:r>
            <a:r>
              <a:rPr lang="ca-ES" sz="1800" dirty="0" err="1">
                <a:latin typeface="Helvetica Neue"/>
              </a:rPr>
              <a:t>alumni</a:t>
            </a:r>
            <a:r>
              <a:rPr lang="ca-ES" sz="1800" dirty="0">
                <a:latin typeface="Helvetica Neue"/>
              </a:rPr>
              <a:t> ja s'hi han apuntat.</a:t>
            </a:r>
          </a:p>
          <a:p>
            <a:pPr marL="0" indent="0">
              <a:buNone/>
            </a:pPr>
            <a:endParaRPr lang="ca-ES" sz="1800" dirty="0" smtClean="0">
              <a:latin typeface="Helvetica Neue"/>
            </a:endParaRPr>
          </a:p>
          <a:p>
            <a:pPr marL="0" indent="0">
              <a:buNone/>
            </a:pPr>
            <a:r>
              <a:rPr lang="ca-ES" sz="1800" b="1" dirty="0">
                <a:latin typeface="Helvetica Neue"/>
              </a:rPr>
              <a:t>Capítols</a:t>
            </a:r>
          </a:p>
          <a:p>
            <a:pPr marL="0" indent="0">
              <a:buNone/>
            </a:pPr>
            <a:r>
              <a:rPr lang="ca-ES" sz="1800" i="1" dirty="0" err="1">
                <a:latin typeface="Helvetica Neue"/>
              </a:rPr>
              <a:t>Networking</a:t>
            </a:r>
            <a:r>
              <a:rPr lang="ca-ES" sz="1800" dirty="0">
                <a:latin typeface="Helvetica Neue"/>
              </a:rPr>
              <a:t> i col·laboracions professionals a la ciutat o país a on estiguis. T'ajudem a relacionar-te amb altres </a:t>
            </a:r>
            <a:r>
              <a:rPr lang="ca-ES" sz="1800" dirty="0" err="1">
                <a:latin typeface="Helvetica Neue"/>
              </a:rPr>
              <a:t>alumni</a:t>
            </a:r>
            <a:r>
              <a:rPr lang="ca-ES" sz="1800" dirty="0">
                <a:latin typeface="Helvetica Neue"/>
              </a:rPr>
              <a:t> i organitzar activitats d'interès.</a:t>
            </a:r>
          </a:p>
          <a:p>
            <a:endParaRPr lang="ca-ES" dirty="0" smtClean="0">
              <a:latin typeface="Helvetica Neue"/>
            </a:endParaRPr>
          </a:p>
          <a:p>
            <a:pPr marL="0" indent="0">
              <a:buNone/>
            </a:pPr>
            <a:r>
              <a:rPr lang="ca-ES" sz="1600" dirty="0">
                <a:latin typeface="Helvetica Neue"/>
              </a:rPr>
              <a:t>UPC Clubs</a:t>
            </a:r>
          </a:p>
          <a:p>
            <a:pPr marL="0" indent="0">
              <a:buNone/>
            </a:pPr>
            <a:r>
              <a:rPr lang="ca-ES" sz="1600" dirty="0">
                <a:latin typeface="Helvetica Neue"/>
              </a:rPr>
              <a:t/>
            </a:r>
            <a:br>
              <a:rPr lang="ca-ES" sz="1600" dirty="0">
                <a:latin typeface="Helvetica Neue"/>
              </a:rPr>
            </a:br>
            <a:r>
              <a:rPr lang="ca-ES" sz="1600" dirty="0">
                <a:latin typeface="Helvetica Neue"/>
              </a:rPr>
              <a:t>Els </a:t>
            </a:r>
            <a:r>
              <a:rPr lang="ca-ES" sz="1600" b="1" dirty="0">
                <a:latin typeface="Helvetica Neue"/>
              </a:rPr>
              <a:t>clubs UPC </a:t>
            </a:r>
            <a:r>
              <a:rPr lang="ca-ES" sz="1600" b="1" dirty="0" err="1">
                <a:latin typeface="Helvetica Neue"/>
              </a:rPr>
              <a:t>Alumni</a:t>
            </a:r>
            <a:r>
              <a:rPr lang="ca-ES" sz="1600" dirty="0">
                <a:latin typeface="Helvetica Neue"/>
              </a:rPr>
              <a:t> faciliten l'establiment de vincles directes dels titulats i titulades de la UPC amb altres membres d'UPC </a:t>
            </a:r>
            <a:r>
              <a:rPr lang="ca-ES" sz="1600" dirty="0" err="1">
                <a:latin typeface="Helvetica Neue"/>
              </a:rPr>
              <a:t>Alumni</a:t>
            </a:r>
            <a:r>
              <a:rPr lang="ca-ES" sz="1600" dirty="0">
                <a:latin typeface="Helvetica Neue"/>
              </a:rPr>
              <a:t> que comparteixen les inquietuds sobre un tema que actua com a vertebrador dels seus interessos. Els clubs són una manera de potenciar el </a:t>
            </a:r>
            <a:r>
              <a:rPr lang="ca-ES" sz="1600" i="1" dirty="0" err="1">
                <a:latin typeface="Helvetica Neue"/>
              </a:rPr>
              <a:t>networking</a:t>
            </a:r>
            <a:r>
              <a:rPr lang="ca-ES" sz="1600" dirty="0">
                <a:latin typeface="Helvetica Neue"/>
              </a:rPr>
              <a:t>, d'establir sinergies i fomentar col·laboracions professionals</a:t>
            </a:r>
            <a:r>
              <a:rPr lang="ca-ES" sz="1600" dirty="0" smtClean="0">
                <a:latin typeface="Helvetica Neue"/>
              </a:rPr>
              <a:t>.</a:t>
            </a:r>
          </a:p>
          <a:p>
            <a:pPr marL="0" indent="0">
              <a:buNone/>
            </a:pPr>
            <a:endParaRPr lang="ca-ES" sz="1600" dirty="0">
              <a:latin typeface="Helvetica Neue"/>
            </a:endParaRPr>
          </a:p>
          <a:p>
            <a:pPr algn="just">
              <a:buFont typeface="Arial"/>
              <a:buChar char="•"/>
            </a:pPr>
            <a:r>
              <a:rPr lang="ca-ES" sz="1600" dirty="0">
                <a:latin typeface="Helvetica Neue"/>
                <a:hlinkClick r:id="rId3"/>
              </a:rPr>
              <a:t>UPC Club FIB </a:t>
            </a:r>
            <a:r>
              <a:rPr lang="ca-ES" sz="1600" dirty="0" err="1">
                <a:latin typeface="Helvetica Neue"/>
                <a:hlinkClick r:id="rId3"/>
              </a:rPr>
              <a:t>Alumni</a:t>
            </a:r>
            <a:endParaRPr lang="ca-ES" sz="1600" dirty="0">
              <a:latin typeface="Helvetica Neue"/>
            </a:endParaRPr>
          </a:p>
          <a:p>
            <a:pPr algn="just">
              <a:buFont typeface="Arial"/>
              <a:buChar char="•"/>
            </a:pPr>
            <a:r>
              <a:rPr lang="ca-ES" sz="1600" dirty="0">
                <a:latin typeface="Helvetica Neue"/>
                <a:hlinkClick r:id="rId4"/>
              </a:rPr>
              <a:t>UPC Club </a:t>
            </a:r>
            <a:r>
              <a:rPr lang="ca-ES" sz="1600" dirty="0" err="1">
                <a:latin typeface="Helvetica Neue"/>
                <a:hlinkClick r:id="rId4"/>
              </a:rPr>
              <a:t>ETSEIB</a:t>
            </a:r>
            <a:r>
              <a:rPr lang="ca-ES" sz="1600" dirty="0">
                <a:latin typeface="Helvetica Neue"/>
                <a:hlinkClick r:id="rId4"/>
              </a:rPr>
              <a:t> </a:t>
            </a:r>
            <a:r>
              <a:rPr lang="ca-ES" sz="1600" dirty="0" err="1">
                <a:latin typeface="Helvetica Neue"/>
                <a:hlinkClick r:id="rId4"/>
              </a:rPr>
              <a:t>Alumni</a:t>
            </a:r>
            <a:endParaRPr lang="ca-ES" sz="1600" dirty="0">
              <a:latin typeface="Helvetica Neue"/>
            </a:endParaRPr>
          </a:p>
          <a:p>
            <a:pPr algn="just">
              <a:buFont typeface="Arial"/>
              <a:buChar char="•"/>
            </a:pPr>
            <a:r>
              <a:rPr lang="ca-ES" sz="1600" dirty="0">
                <a:latin typeface="Helvetica Neue"/>
                <a:hlinkClick r:id="rId5"/>
              </a:rPr>
              <a:t>UPC Club d'Estructures</a:t>
            </a:r>
            <a:endParaRPr lang="ca-ES" sz="1600" dirty="0">
              <a:latin typeface="Helvetica Neue"/>
            </a:endParaRPr>
          </a:p>
          <a:p>
            <a:pPr marL="0" indent="0">
              <a:buNone/>
            </a:pPr>
            <a:endParaRPr lang="ca-ES" sz="16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109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Marcador de contenido"/>
          <p:cNvSpPr>
            <a:spLocks noGrp="1"/>
          </p:cNvSpPr>
          <p:nvPr>
            <p:ph idx="13"/>
          </p:nvPr>
        </p:nvSpPr>
        <p:spPr>
          <a:xfrm>
            <a:off x="3233738" y="142875"/>
            <a:ext cx="493395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Contenidor de contingut 5"/>
          <p:cNvPicPr>
            <a:picLocks noGrp="1"/>
          </p:cNvPicPr>
          <p:nvPr>
            <p:ph idx="1"/>
          </p:nvPr>
        </p:nvPicPr>
        <p:blipFill rotWithShape="1">
          <a:blip r:embed="rId3"/>
          <a:srcRect l="55873" t="11641" r="6879" b="12959"/>
          <a:stretch/>
        </p:blipFill>
        <p:spPr bwMode="auto">
          <a:xfrm>
            <a:off x="755576" y="1124744"/>
            <a:ext cx="7488832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9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Marcador de contenido"/>
          <p:cNvSpPr>
            <a:spLocks noGrp="1"/>
          </p:cNvSpPr>
          <p:nvPr>
            <p:ph idx="13"/>
          </p:nvPr>
        </p:nvSpPr>
        <p:spPr>
          <a:xfrm>
            <a:off x="3233738" y="142875"/>
            <a:ext cx="493395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Contenidor de contingut 5"/>
          <p:cNvPicPr>
            <a:picLocks noGrp="1"/>
          </p:cNvPicPr>
          <p:nvPr>
            <p:ph idx="1"/>
          </p:nvPr>
        </p:nvPicPr>
        <p:blipFill rotWithShape="1">
          <a:blip r:embed="rId3"/>
          <a:srcRect l="56084" t="19578" r="7090" b="6343"/>
          <a:stretch/>
        </p:blipFill>
        <p:spPr bwMode="auto">
          <a:xfrm>
            <a:off x="755576" y="1124744"/>
            <a:ext cx="7632848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85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Marcador de contenido"/>
          <p:cNvSpPr>
            <a:spLocks noGrp="1"/>
          </p:cNvSpPr>
          <p:nvPr>
            <p:ph idx="13"/>
          </p:nvPr>
        </p:nvSpPr>
        <p:spPr>
          <a:xfrm>
            <a:off x="3233738" y="142875"/>
            <a:ext cx="493395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4" name="Contenidor de contingut 3"/>
          <p:cNvPicPr>
            <a:picLocks noGrp="1"/>
          </p:cNvPicPr>
          <p:nvPr>
            <p:ph idx="1"/>
          </p:nvPr>
        </p:nvPicPr>
        <p:blipFill rotWithShape="1">
          <a:blip r:embed="rId3"/>
          <a:srcRect l="51697" t="9750" r="1400" b="4739"/>
          <a:stretch/>
        </p:blipFill>
        <p:spPr bwMode="auto">
          <a:xfrm>
            <a:off x="971600" y="1196752"/>
            <a:ext cx="7128792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18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Marcador de contenido"/>
          <p:cNvSpPr>
            <a:spLocks noGrp="1"/>
          </p:cNvSpPr>
          <p:nvPr>
            <p:ph idx="13"/>
          </p:nvPr>
        </p:nvSpPr>
        <p:spPr>
          <a:xfrm>
            <a:off x="3233738" y="142875"/>
            <a:ext cx="493395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5" name="Contenidor de contingut 4"/>
          <p:cNvPicPr>
            <a:picLocks noGrp="1"/>
          </p:cNvPicPr>
          <p:nvPr>
            <p:ph idx="1"/>
          </p:nvPr>
        </p:nvPicPr>
        <p:blipFill rotWithShape="1">
          <a:blip r:embed="rId3"/>
          <a:srcRect l="51005" t="9260" r="1376" b="6344"/>
          <a:stretch/>
        </p:blipFill>
        <p:spPr bwMode="auto">
          <a:xfrm>
            <a:off x="971600" y="1196752"/>
            <a:ext cx="7128792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28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Marcador de contenido"/>
          <p:cNvSpPr>
            <a:spLocks noGrp="1"/>
          </p:cNvSpPr>
          <p:nvPr>
            <p:ph idx="13"/>
          </p:nvPr>
        </p:nvSpPr>
        <p:spPr>
          <a:xfrm>
            <a:off x="3233738" y="142875"/>
            <a:ext cx="493395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Contenidor de contingut 5"/>
          <p:cNvPicPr>
            <a:picLocks noGrp="1"/>
          </p:cNvPicPr>
          <p:nvPr>
            <p:ph idx="1"/>
          </p:nvPr>
        </p:nvPicPr>
        <p:blipFill rotWithShape="1">
          <a:blip r:embed="rId3"/>
          <a:srcRect l="54242" t="9905" r="3963" b="5650"/>
          <a:stretch/>
        </p:blipFill>
        <p:spPr bwMode="auto">
          <a:xfrm>
            <a:off x="1043608" y="1196752"/>
            <a:ext cx="7200800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85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96938" y="1556792"/>
            <a:ext cx="7175500" cy="4586833"/>
          </a:xfrm>
        </p:spPr>
        <p:txBody>
          <a:bodyPr/>
          <a:lstStyle/>
          <a:p>
            <a:pPr marL="0" indent="0">
              <a:buNone/>
            </a:pPr>
            <a:r>
              <a:rPr lang="ca-ES" sz="3200" b="1" dirty="0" smtClean="0">
                <a:solidFill>
                  <a:srgbClr val="007ABE"/>
                </a:solidFill>
                <a:latin typeface="+mj-lt"/>
                <a:ea typeface="+mj-ea"/>
                <a:cs typeface="+mj-cs"/>
              </a:rPr>
              <a:t>Encàrrecs de traducció i correcció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://www.upc.edu/slt/traduccions/encarrecs</a:t>
            </a:r>
            <a:endParaRPr lang="en-GB" dirty="0"/>
          </a:p>
          <a:p>
            <a:pPr marL="0" indent="0">
              <a:buNone/>
            </a:pPr>
            <a:r>
              <a:rPr lang="ca-ES" sz="3200" b="1" dirty="0" smtClean="0">
                <a:solidFill>
                  <a:srgbClr val="007ABE"/>
                </a:solidFill>
                <a:latin typeface="+mj-lt"/>
                <a:ea typeface="+mj-ea"/>
                <a:cs typeface="+mj-cs"/>
              </a:rPr>
              <a:t>Consultes lingüístiques</a:t>
            </a:r>
            <a:r>
              <a:rPr lang="ca-ES" b="1" dirty="0" smtClean="0"/>
              <a:t/>
            </a:r>
            <a:br>
              <a:rPr lang="ca-ES" b="1" dirty="0" smtClean="0"/>
            </a:br>
            <a:r>
              <a:rPr lang="ca-ES" dirty="0" smtClean="0">
                <a:hlinkClick r:id="rId4"/>
              </a:rPr>
              <a:t>http://www.upc.edu/slt/traduccions/consultes-linguistiques</a:t>
            </a:r>
            <a:endParaRPr lang="ca-ES" dirty="0" smtClean="0"/>
          </a:p>
          <a:p>
            <a:pPr marL="0" indent="0">
              <a:buNone/>
            </a:pPr>
            <a:r>
              <a:rPr lang="ca-ES" sz="3200" b="1" dirty="0" err="1" smtClean="0">
                <a:solidFill>
                  <a:srgbClr val="007ABE"/>
                </a:solidFill>
              </a:rPr>
              <a:t>MERLÍ</a:t>
            </a:r>
            <a:r>
              <a:rPr lang="ca-ES" sz="3200" b="1" dirty="0" smtClean="0">
                <a:solidFill>
                  <a:srgbClr val="007ABE"/>
                </a:solidFill>
              </a:rPr>
              <a:t>! Manual d’estil i recursos lingüístics</a:t>
            </a:r>
          </a:p>
          <a:p>
            <a:pPr marL="0" indent="0">
              <a:buNone/>
            </a:pPr>
            <a:r>
              <a:rPr lang="en-GB" dirty="0" smtClean="0">
                <a:hlinkClick r:id="rId5"/>
              </a:rPr>
              <a:t>http</a:t>
            </a:r>
            <a:r>
              <a:rPr lang="en-GB" dirty="0">
                <a:hlinkClick r:id="rId5"/>
              </a:rPr>
              <a:t>://www.upc.edu/slt/recursos-redaccio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6"/>
              </a:rPr>
              <a:t>http://www.upc.edu/slt/writing-resources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3738" y="142875"/>
            <a:ext cx="4933950" cy="8572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ca-ES" b="1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>
                <a:latin typeface="Helvetica Neue"/>
              </a:rPr>
              <a:t>El programa es basa en un sistema de finançament que cobreix una part dels estudis o estades a l'estranger dels estudiants beneficiàries. Els préstecs s'hauran de retornar a partir del segon any en què la persona beneficiària s’incorpori al mercat laboral.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22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  <a:p>
            <a:endParaRPr lang="ca-ES" dirty="0"/>
          </a:p>
        </p:txBody>
      </p:sp>
      <p:sp>
        <p:nvSpPr>
          <p:cNvPr id="4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a-ES" sz="1600" i="1" dirty="0">
                <a:latin typeface="Helvetica Neue"/>
              </a:rPr>
              <a:t>Gestió</a:t>
            </a:r>
            <a:r>
              <a:rPr lang="ca-ES" sz="1600" dirty="0">
                <a:latin typeface="Helvetica Neue"/>
              </a:rPr>
              <a:t>: </a:t>
            </a:r>
            <a:r>
              <a:rPr lang="ca-ES" sz="1600" dirty="0" err="1" smtClean="0">
                <a:latin typeface="Helvetica Neue"/>
              </a:rPr>
              <a:t>xxxxxxxxxxxxxxx</a:t>
            </a:r>
            <a:r>
              <a:rPr lang="ca-ES" sz="1600" dirty="0">
                <a:latin typeface="Helvetica Neue"/>
              </a:rPr>
              <a:t/>
            </a:r>
            <a:br>
              <a:rPr lang="ca-ES" sz="1600" dirty="0">
                <a:latin typeface="Helvetica Neue"/>
              </a:rPr>
            </a:br>
            <a:r>
              <a:rPr lang="ca-ES" sz="1600" dirty="0">
                <a:latin typeface="Helvetica Neue"/>
              </a:rPr>
              <a:t>Telèfon: 93.413.71.57</a:t>
            </a:r>
            <a:br>
              <a:rPr lang="ca-ES" sz="1600" dirty="0">
                <a:latin typeface="Helvetica Neue"/>
              </a:rPr>
            </a:br>
            <a:r>
              <a:rPr lang="ca-ES" sz="1600" dirty="0">
                <a:latin typeface="Helvetica Neue"/>
              </a:rPr>
              <a:t>E-mail: </a:t>
            </a:r>
            <a:r>
              <a:rPr lang="ca-ES" sz="1600" dirty="0" smtClean="0">
                <a:latin typeface="Helvetica Neue"/>
              </a:rPr>
              <a:t>xxxxxxxx</a:t>
            </a:r>
            <a:r>
              <a:rPr lang="ca-ES" sz="1600" dirty="0" smtClean="0">
                <a:latin typeface="Helvetica Neue"/>
                <a:hlinkClick r:id="rId3"/>
              </a:rPr>
              <a:t>@upc.edu</a:t>
            </a:r>
            <a:endParaRPr lang="ca-ES" sz="1600" dirty="0">
              <a:latin typeface="Helvetica Neue"/>
            </a:endParaRPr>
          </a:p>
          <a:p>
            <a:pPr marL="0" indent="0">
              <a:buNone/>
            </a:pPr>
            <a:r>
              <a:rPr lang="ca-ES" sz="1600" i="1" dirty="0">
                <a:latin typeface="Helvetica Neue"/>
              </a:rPr>
              <a:t>Adreça</a:t>
            </a:r>
            <a:r>
              <a:rPr lang="ca-ES" sz="1600" dirty="0">
                <a:latin typeface="Helvetica Neue"/>
              </a:rPr>
              <a:t>:</a:t>
            </a:r>
          </a:p>
          <a:p>
            <a:pPr marL="0" indent="0">
              <a:buNone/>
            </a:pPr>
            <a:r>
              <a:rPr lang="ca-ES" sz="1600" dirty="0">
                <a:latin typeface="Helvetica Neue"/>
              </a:rPr>
              <a:t>Universitat Politècnica de Catalunya</a:t>
            </a:r>
          </a:p>
          <a:p>
            <a:pPr marL="0" indent="0">
              <a:buNone/>
            </a:pPr>
            <a:r>
              <a:rPr lang="ca-ES" sz="1600" dirty="0">
                <a:latin typeface="Helvetica Neue"/>
              </a:rPr>
              <a:t>Edifici Til·lers</a:t>
            </a:r>
          </a:p>
          <a:p>
            <a:pPr marL="0" indent="0">
              <a:buNone/>
            </a:pPr>
            <a:r>
              <a:rPr lang="ca-ES" sz="1600" dirty="0">
                <a:latin typeface="Helvetica Neue"/>
              </a:rPr>
              <a:t>Campus Nord</a:t>
            </a:r>
          </a:p>
          <a:p>
            <a:pPr marL="0" indent="0">
              <a:buNone/>
            </a:pPr>
            <a:r>
              <a:rPr lang="ca-ES" sz="1600" dirty="0">
                <a:latin typeface="Helvetica Neue"/>
              </a:rPr>
              <a:t>c/ Jordi Girona, 31, planta 3ª</a:t>
            </a:r>
          </a:p>
          <a:p>
            <a:pPr marL="0" indent="0">
              <a:buNone/>
            </a:pPr>
            <a:r>
              <a:rPr lang="ca-ES" sz="1600" dirty="0">
                <a:latin typeface="Helvetica Neue"/>
              </a:rPr>
              <a:t>08034 Barcelona</a:t>
            </a:r>
          </a:p>
          <a:p>
            <a:endParaRPr lang="ca-ES" dirty="0" smtClean="0"/>
          </a:p>
          <a:p>
            <a:pPr marL="0" indent="0">
              <a:buNone/>
            </a:pPr>
            <a:r>
              <a:rPr lang="ca-ES" sz="1600" b="1" dirty="0">
                <a:latin typeface="Helvetica Neue"/>
              </a:rPr>
              <a:t>Programa d'excel·lència acadèmica</a:t>
            </a:r>
            <a:r>
              <a:rPr lang="ca-ES" sz="1600" dirty="0">
                <a:latin typeface="Helvetica Neue"/>
              </a:rPr>
              <a:t>: dóna resposta als reptes de futur i als canvis permanents en les demandes de l'entorn</a:t>
            </a:r>
            <a:r>
              <a:rPr lang="ca-ES" sz="1600" dirty="0" smtClean="0">
                <a:latin typeface="Helvetica Neue"/>
              </a:rPr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a-ES" sz="1600" dirty="0" smtClean="0">
                <a:latin typeface="Helvetica Neue"/>
              </a:rPr>
              <a:t>Càtedres </a:t>
            </a:r>
            <a:r>
              <a:rPr lang="ca-ES" sz="1600" dirty="0">
                <a:latin typeface="Helvetica Neue"/>
              </a:rPr>
              <a:t>d'empresa.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a-ES" sz="1600" dirty="0">
                <a:latin typeface="Helvetica Neue"/>
              </a:rPr>
              <a:t>Beques del Centre de Formació Interdisciplinària Superior (</a:t>
            </a:r>
            <a:r>
              <a:rPr lang="ca-ES" sz="1600" dirty="0" err="1">
                <a:latin typeface="Helvetica Neue"/>
              </a:rPr>
              <a:t>CFIS</a:t>
            </a:r>
            <a:r>
              <a:rPr lang="ca-ES" sz="1600" dirty="0">
                <a:latin typeface="Helvetica Neue"/>
              </a:rPr>
              <a:t>).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a-ES" sz="1600" dirty="0">
                <a:latin typeface="Helvetica Neue"/>
              </a:rPr>
              <a:t>Premis a projectes final de carrera o final de màster.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a-ES" sz="1600" dirty="0">
                <a:latin typeface="Helvetica Neue"/>
              </a:rPr>
              <a:t>Premis a solucions innovadores ("</a:t>
            </a:r>
            <a:r>
              <a:rPr lang="ca-ES" sz="1600" dirty="0" err="1">
                <a:latin typeface="Helvetica Neue"/>
              </a:rPr>
              <a:t>case</a:t>
            </a:r>
            <a:r>
              <a:rPr lang="ca-ES" sz="1600" dirty="0">
                <a:latin typeface="Helvetica Neue"/>
              </a:rPr>
              <a:t> </a:t>
            </a:r>
            <a:r>
              <a:rPr lang="ca-ES" sz="1600" dirty="0" err="1">
                <a:latin typeface="Helvetica Neue"/>
              </a:rPr>
              <a:t>study</a:t>
            </a:r>
            <a:r>
              <a:rPr lang="ca-ES" sz="1600" dirty="0">
                <a:latin typeface="Helvetica Neue"/>
              </a:rPr>
              <a:t>" d'empresa).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6139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  <a:p>
            <a:endParaRPr lang="ca-ES" dirty="0"/>
          </a:p>
        </p:txBody>
      </p:sp>
      <p:sp>
        <p:nvSpPr>
          <p:cNvPr id="4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sz="1600" dirty="0">
                <a:latin typeface="Helvetica Neue"/>
              </a:rPr>
              <a:t>Diverses biblioteques obren els caps de setmana i festius durant el període d'exàmens. L'horari és de 10.30 a 20h. Consulteu les biblioteques i també les sales d'estudi de les escoles i facultats que estan obertes als diferents campus</a:t>
            </a:r>
            <a:r>
              <a:rPr lang="ca-ES" sz="1600" dirty="0" smtClean="0">
                <a:latin typeface="Helvetica Neue"/>
              </a:rPr>
              <a:t>.</a:t>
            </a:r>
            <a:endParaRPr lang="ca-ES" sz="1600" dirty="0">
              <a:latin typeface="Helvetica Neue"/>
            </a:endParaRPr>
          </a:p>
          <a:p>
            <a:pPr marL="0" indent="0">
              <a:buNone/>
            </a:pPr>
            <a:r>
              <a:rPr lang="ca-ES" sz="1600" dirty="0">
                <a:latin typeface="Helvetica Neue"/>
              </a:rPr>
              <a:t>Horari de la biblioteca de </a:t>
            </a:r>
            <a:r>
              <a:rPr lang="ca-ES" sz="1600" dirty="0" err="1">
                <a:latin typeface="Helvetica Neue"/>
              </a:rPr>
              <a:t>l'EUETIB</a:t>
            </a:r>
            <a:r>
              <a:rPr lang="ca-ES" sz="1600" dirty="0">
                <a:latin typeface="Helvetica Neue"/>
              </a:rPr>
              <a:t>: de 10:00 a 20h</a:t>
            </a:r>
            <a:r>
              <a:rPr lang="ca-ES" sz="1600" dirty="0" smtClean="0">
                <a:latin typeface="Helvetica Neue"/>
              </a:rPr>
              <a:t>.</a:t>
            </a:r>
            <a:endParaRPr lang="ca-ES" sz="1600" dirty="0">
              <a:latin typeface="Helvetica Neue"/>
            </a:endParaRPr>
          </a:p>
          <a:p>
            <a:pPr marL="0" indent="0">
              <a:buNone/>
            </a:pPr>
            <a:r>
              <a:rPr lang="ca-ES" sz="1600" dirty="0">
                <a:latin typeface="Helvetica Neue"/>
              </a:rPr>
              <a:t>Horari de la biblioteca d'Igualada: dissabtes de 10:00 a 20h. i diumenges de 10:00 a 14h.</a:t>
            </a:r>
          </a:p>
          <a:p>
            <a:pPr marL="0" indent="0">
              <a:buNone/>
            </a:pPr>
            <a:endParaRPr lang="ca-ES" sz="1600" dirty="0">
              <a:latin typeface="Helvetica Neue"/>
            </a:endParaRPr>
          </a:p>
          <a:p>
            <a:pPr marL="0" indent="0">
              <a:buNone/>
            </a:pPr>
            <a:endParaRPr lang="ca-ES" sz="1600" dirty="0">
              <a:latin typeface="Helvetica Neue"/>
            </a:endParaRPr>
          </a:p>
          <a:p>
            <a:pPr marL="0" indent="0">
              <a:buNone/>
            </a:pPr>
            <a:r>
              <a:rPr lang="pt-BR" sz="1600" dirty="0">
                <a:latin typeface="Helvetica Neue"/>
              </a:rPr>
              <a:t>A </a:t>
            </a:r>
            <a:r>
              <a:rPr lang="pt-BR" sz="1600" dirty="0" err="1">
                <a:latin typeface="Helvetica Neue"/>
              </a:rPr>
              <a:t>la</a:t>
            </a:r>
            <a:r>
              <a:rPr lang="pt-BR" sz="1600" dirty="0">
                <a:latin typeface="Helvetica Neue"/>
              </a:rPr>
              <a:t> </a:t>
            </a:r>
            <a:r>
              <a:rPr lang="pt-BR" sz="1600" dirty="0" err="1">
                <a:latin typeface="Helvetica Neue"/>
              </a:rPr>
              <a:t>nostra</a:t>
            </a:r>
            <a:r>
              <a:rPr lang="pt-BR" sz="1600" dirty="0">
                <a:latin typeface="Helvetica Neue"/>
              </a:rPr>
              <a:t> </a:t>
            </a:r>
            <a:r>
              <a:rPr lang="pt-BR" sz="1600" dirty="0" err="1">
                <a:latin typeface="Helvetica Neue"/>
              </a:rPr>
              <a:t>Universitat</a:t>
            </a:r>
            <a:r>
              <a:rPr lang="pt-BR" sz="1600" dirty="0">
                <a:latin typeface="Helvetica Neue"/>
              </a:rPr>
              <a:t> creem </a:t>
            </a:r>
            <a:r>
              <a:rPr lang="pt-BR" sz="1600" dirty="0" err="1">
                <a:latin typeface="Helvetica Neue"/>
              </a:rPr>
              <a:t>coneixement</a:t>
            </a:r>
            <a:r>
              <a:rPr lang="pt-BR" sz="1600" dirty="0">
                <a:latin typeface="Helvetica Neue"/>
              </a:rPr>
              <a:t> per ajudar a avançar </a:t>
            </a:r>
            <a:r>
              <a:rPr lang="pt-BR" sz="1600" dirty="0" err="1">
                <a:latin typeface="Helvetica Neue"/>
              </a:rPr>
              <a:t>la</a:t>
            </a:r>
            <a:r>
              <a:rPr lang="pt-BR" sz="1600" dirty="0">
                <a:latin typeface="Helvetica Neue"/>
              </a:rPr>
              <a:t> </a:t>
            </a:r>
            <a:r>
              <a:rPr lang="pt-BR" sz="1600" dirty="0" err="1">
                <a:latin typeface="Helvetica Neue"/>
              </a:rPr>
              <a:t>societat</a:t>
            </a:r>
            <a:r>
              <a:rPr lang="pt-BR" sz="1600" dirty="0">
                <a:latin typeface="Helvetica Neue"/>
              </a:rPr>
              <a:t> </a:t>
            </a:r>
            <a:r>
              <a:rPr lang="pt-BR" sz="1600" dirty="0" err="1">
                <a:latin typeface="Helvetica Neue"/>
              </a:rPr>
              <a:t>amb</a:t>
            </a:r>
            <a:r>
              <a:rPr lang="pt-BR" sz="1600" dirty="0">
                <a:latin typeface="Helvetica Neue"/>
              </a:rPr>
              <a:t> </a:t>
            </a:r>
            <a:r>
              <a:rPr lang="pt-BR" sz="1600" dirty="0" err="1">
                <a:latin typeface="Helvetica Neue"/>
              </a:rPr>
              <a:t>iniciatives</a:t>
            </a:r>
            <a:r>
              <a:rPr lang="pt-BR" sz="1600" dirty="0">
                <a:latin typeface="Helvetica Neue"/>
              </a:rPr>
              <a:t> </a:t>
            </a:r>
            <a:r>
              <a:rPr lang="pt-BR" sz="1600" dirty="0" err="1">
                <a:latin typeface="Helvetica Neue"/>
              </a:rPr>
              <a:t>innovadores</a:t>
            </a:r>
            <a:r>
              <a:rPr lang="pt-BR" sz="1600" dirty="0">
                <a:latin typeface="Helvetica Neue"/>
              </a:rPr>
              <a:t>.</a:t>
            </a:r>
          </a:p>
          <a:p>
            <a:pPr marL="0" indent="0">
              <a:buNone/>
            </a:pPr>
            <a:r>
              <a:rPr lang="pt-BR" sz="1600" dirty="0" err="1" smtClean="0">
                <a:latin typeface="Helvetica Neue"/>
              </a:rPr>
              <a:t>Ens</a:t>
            </a:r>
            <a:r>
              <a:rPr lang="pt-BR" sz="1600" dirty="0" smtClean="0">
                <a:latin typeface="Helvetica Neue"/>
              </a:rPr>
              <a:t> </a:t>
            </a:r>
            <a:r>
              <a:rPr lang="pt-BR" sz="1600" dirty="0" err="1">
                <a:latin typeface="Helvetica Neue"/>
              </a:rPr>
              <a:t>acompanyes</a:t>
            </a:r>
            <a:r>
              <a:rPr lang="pt-BR" sz="1600" dirty="0" smtClean="0">
                <a:latin typeface="Helvetica Neue"/>
              </a:rPr>
              <a:t>?</a:t>
            </a:r>
          </a:p>
          <a:p>
            <a:pPr marL="0" indent="0">
              <a:buNone/>
            </a:pPr>
            <a:endParaRPr lang="pt-BR" sz="1600" dirty="0">
              <a:latin typeface="Helvetica Neue"/>
            </a:endParaRPr>
          </a:p>
          <a:p>
            <a:pPr marL="0" indent="0">
              <a:buNone/>
            </a:pPr>
            <a:r>
              <a:rPr lang="es-ES" sz="1600" dirty="0">
                <a:latin typeface="Helvetica Neue"/>
              </a:rPr>
              <a:t>En nuestra Universidad creamos conocimiento para ayudar a avanzar a la sociedad con iniciativas innovadoras</a:t>
            </a:r>
            <a:r>
              <a:rPr lang="es-ES" sz="1600" dirty="0" smtClean="0">
                <a:latin typeface="Helvetica Neue"/>
              </a:rPr>
              <a:t>.</a:t>
            </a:r>
            <a:endParaRPr lang="es-ES" sz="1600" dirty="0">
              <a:latin typeface="Helvetica Neue"/>
            </a:endParaRPr>
          </a:p>
          <a:p>
            <a:pPr marL="0" indent="0">
              <a:buNone/>
            </a:pPr>
            <a:r>
              <a:rPr lang="es-ES" sz="1600" dirty="0">
                <a:latin typeface="Helvetica Neue"/>
              </a:rPr>
              <a:t>Nos acompañas?</a:t>
            </a:r>
            <a:endParaRPr lang="ca-ES" sz="16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037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  <a:p>
            <a:endParaRPr lang="ca-ES" dirty="0"/>
          </a:p>
        </p:txBody>
      </p:sp>
      <p:sp>
        <p:nvSpPr>
          <p:cNvPr id="4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sz="1600" dirty="0">
                <a:latin typeface="Helvetica Neue"/>
              </a:rPr>
              <a:t>Aquest és, doncs, un dels principals objectius d'aquesta web: facilitar la comunicació i la visibilitat, com un tot integrat, de la sèrie de polítiques i actuacions que es realitzen a la UPC en els diferents àmbits del paradigma de la Responsabilitat Social, tot rendint-ne comptes tant a la pròpia comunitat com al conjunt de la societat</a:t>
            </a:r>
            <a:r>
              <a:rPr lang="ca-ES" sz="1600" dirty="0" smtClean="0">
                <a:latin typeface="Helvetica Neue"/>
              </a:rPr>
              <a:t>.</a:t>
            </a:r>
          </a:p>
          <a:p>
            <a:pPr marL="0" indent="0">
              <a:buNone/>
            </a:pPr>
            <a:endParaRPr lang="ca-ES" sz="1600" dirty="0">
              <a:latin typeface="Helvetica Neue"/>
            </a:endParaRPr>
          </a:p>
          <a:p>
            <a:pPr marL="0" indent="0">
              <a:buNone/>
            </a:pPr>
            <a:r>
              <a:rPr lang="es-ES" sz="1600" dirty="0">
                <a:latin typeface="Helvetica Neue"/>
              </a:rPr>
              <a:t>Este es, entonces, uno de los principales objetivos de esta web: facilitar la comunicación y la visibilidad, como un todo integrado, a la serie de </a:t>
            </a:r>
            <a:r>
              <a:rPr lang="es-ES" sz="1600" dirty="0" err="1">
                <a:latin typeface="Helvetica Neue"/>
              </a:rPr>
              <a:t>politicas</a:t>
            </a:r>
            <a:r>
              <a:rPr lang="es-ES" sz="1600" dirty="0">
                <a:latin typeface="Helvetica Neue"/>
              </a:rPr>
              <a:t> y actuaciones que se realizan en la UPC en los diferentes </a:t>
            </a:r>
            <a:r>
              <a:rPr lang="es-ES" sz="1600" dirty="0" err="1">
                <a:latin typeface="Helvetica Neue"/>
              </a:rPr>
              <a:t>ambitos</a:t>
            </a:r>
            <a:r>
              <a:rPr lang="es-ES" sz="1600" dirty="0">
                <a:latin typeface="Helvetica Neue"/>
              </a:rPr>
              <a:t> del paradigma de la Responsabilidad Social, siempre rindiendo cuentas tanto a la propia comunidad como al conjunto de la sociedad</a:t>
            </a:r>
            <a:r>
              <a:rPr lang="es-ES" sz="1600" dirty="0" smtClean="0">
                <a:latin typeface="Helvetica Neue"/>
              </a:rPr>
              <a:t>.</a:t>
            </a:r>
          </a:p>
          <a:p>
            <a:pPr marL="0" indent="0">
              <a:buNone/>
            </a:pPr>
            <a:endParaRPr lang="es-ES" sz="1600" dirty="0">
              <a:latin typeface="Helvetica Neue"/>
            </a:endParaRPr>
          </a:p>
          <a:p>
            <a:pPr marL="0" indent="0">
              <a:buNone/>
            </a:pPr>
            <a:r>
              <a:rPr lang="en-US" sz="1600" dirty="0">
                <a:latin typeface="Helvetica Neue"/>
              </a:rPr>
              <a:t>One of the main aims of this website is therefore to underscore that UPC policies and actions aimed at addressing various aspects of social responsibility reflect a unified overall vision. At the same time, the site allows the UPC to give an account of its performance in this area to the university community and the broader society.</a:t>
            </a:r>
            <a:endParaRPr lang="ca-ES" sz="16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14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  <a:p>
            <a:endParaRPr lang="ca-ES" dirty="0"/>
          </a:p>
        </p:txBody>
      </p:sp>
      <p:graphicFrame>
        <p:nvGraphicFramePr>
          <p:cNvPr id="4" name="Contenidor de conting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404681"/>
              </p:ext>
            </p:extLst>
          </p:nvPr>
        </p:nvGraphicFramePr>
        <p:xfrm>
          <a:off x="467544" y="1268760"/>
          <a:ext cx="8208912" cy="4896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6001"/>
                <a:gridCol w="4282911"/>
              </a:tblGrid>
              <a:tr h="268303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Campus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Impulsor de la actividad científica, social y 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empresarial del entorno territorial Diagonal Porta del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Helvetica Neue"/>
                        </a:rPr>
                        <a:t>Coneixement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. Uno de los polos con más concentración de recursos académicos, científicos y tecnológicos, y más activo y potente del sur de Europa. 227 ha donde se ubican 20 centros docentes, 90 departamentos, 15 bibliotecas, 2 parques científicos y tecnológicos, i centros de soporte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 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especializados.</a:t>
                      </a:r>
                      <a:endParaRPr lang="ca-ES" sz="1400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Campus</a:t>
                      </a:r>
                    </a:p>
                    <a:p>
                      <a:r>
                        <a:rPr lang="ca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Impulsor de l'activitat científica, social i empresarial </a:t>
                      </a:r>
                    </a:p>
                    <a:p>
                      <a:r>
                        <a:rPr lang="ca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de l'entorn territorial Diagonal Porta del </a:t>
                      </a:r>
                    </a:p>
                    <a:p>
                      <a:r>
                        <a:rPr lang="ca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Coneixement. Un dels pols amb més concentració </a:t>
                      </a:r>
                    </a:p>
                    <a:p>
                      <a:r>
                        <a:rPr lang="ca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de recursos acadèmics, científics i tecnològics,</a:t>
                      </a:r>
                    </a:p>
                    <a:p>
                      <a:r>
                        <a:rPr lang="ca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i més actiu i potent del sud d'Europa.</a:t>
                      </a:r>
                    </a:p>
                    <a:p>
                      <a:r>
                        <a:rPr lang="ca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227 ha on s'ubiquen 20 centres docents, </a:t>
                      </a:r>
                    </a:p>
                    <a:p>
                      <a:r>
                        <a:rPr lang="ca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90 departaments, 15 biblioteques 2 parcs científics </a:t>
                      </a:r>
                    </a:p>
                    <a:p>
                      <a:r>
                        <a:rPr lang="ca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i tecnològics, i centres de suport especialitzats.</a:t>
                      </a:r>
                      <a:endParaRPr lang="ca-ES" sz="1400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/>
                </a:tc>
              </a:tr>
              <a:tr h="221350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Formación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Una red de conocimiento en expansión por donde circulan cada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Helvetica Neue"/>
                        </a:rPr>
                        <a:t>dia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 unos 40.000 estudiantes y estudiantes, para cursar alguno de los 60 estudios 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 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de grada, de los 135 masters universitarios o alguno de los 70 programas de estudios de doctorado, muchos con mención de calidad que ahí se imparten.</a:t>
                      </a:r>
                      <a:endParaRPr lang="ca-ES" sz="1400" b="0" dirty="0" smtClean="0">
                        <a:solidFill>
                          <a:schemeClr val="tx1"/>
                        </a:solidFill>
                        <a:latin typeface="Helvetica Neue"/>
                      </a:endParaRPr>
                    </a:p>
                    <a:p>
                      <a:endParaRPr lang="ca-ES" sz="1400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Formació</a:t>
                      </a:r>
                    </a:p>
                    <a:p>
                      <a:r>
                        <a:rPr lang="ca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Una xarxa de coneixement en expansió per on </a:t>
                      </a:r>
                    </a:p>
                    <a:p>
                      <a:r>
                        <a:rPr lang="ca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circulen cada dia uns 40.000 estudiants i </a:t>
                      </a:r>
                    </a:p>
                    <a:p>
                      <a:r>
                        <a:rPr lang="ca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estudiantes, per cursar algun dels 60 estudis de </a:t>
                      </a:r>
                    </a:p>
                    <a:p>
                      <a:r>
                        <a:rPr lang="ca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grau, els 135 màsters universitaris o els 70 programes d'estudis de doctorat, molts amb menció de qualitat que s'hi</a:t>
                      </a:r>
                    </a:p>
                    <a:p>
                      <a:r>
                        <a:rPr lang="ca-ES" sz="1400" b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imparteixen.</a:t>
                      </a:r>
                      <a:endParaRPr lang="ca-ES" sz="1400" b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72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  <a:p>
            <a:endParaRPr lang="ca-ES" dirty="0"/>
          </a:p>
        </p:txBody>
      </p:sp>
      <p:sp>
        <p:nvSpPr>
          <p:cNvPr id="4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600" dirty="0" smtClean="0">
                <a:latin typeface="Helvetica Neue"/>
              </a:rPr>
              <a:t>Estudios </a:t>
            </a:r>
            <a:r>
              <a:rPr lang="es-ES" sz="1600" dirty="0">
                <a:latin typeface="Helvetica Neue"/>
              </a:rPr>
              <a:t>de grado y 1</a:t>
            </a:r>
            <a:r>
              <a:rPr lang="es-ES" sz="1600" baseline="30000" dirty="0">
                <a:latin typeface="Helvetica Neue"/>
              </a:rPr>
              <a:t>er</a:t>
            </a:r>
            <a:r>
              <a:rPr lang="es-ES" sz="1600" dirty="0">
                <a:latin typeface="Helvetica Neue"/>
              </a:rPr>
              <a:t> y 2º </a:t>
            </a:r>
            <a:r>
              <a:rPr lang="es-ES" sz="1600" dirty="0" smtClean="0">
                <a:latin typeface="Helvetica Neue"/>
              </a:rPr>
              <a:t>ciclos</a:t>
            </a:r>
            <a:endParaRPr lang="es-ES" sz="1600" dirty="0">
              <a:latin typeface="Helvetica Neue"/>
            </a:endParaRPr>
          </a:p>
          <a:p>
            <a:pPr marL="0" indent="0">
              <a:buNone/>
            </a:pPr>
            <a:r>
              <a:rPr lang="es-ES" sz="1600" dirty="0">
                <a:latin typeface="Helvetica Neue"/>
              </a:rPr>
              <a:t>Cubren desde la gratuidad de la matrícula de los créditos matriculados por 1ª y 2ª vez hasta distintos tipos de ayudas (material, residencia, beca salario, desplazamiento o compensatoria).</a:t>
            </a:r>
          </a:p>
          <a:p>
            <a:pPr marL="0" indent="0">
              <a:buNone/>
            </a:pPr>
            <a:r>
              <a:rPr lang="es-ES" sz="1600" dirty="0" smtClean="0">
                <a:latin typeface="Helvetica Neue"/>
              </a:rPr>
              <a:t>Becas </a:t>
            </a:r>
            <a:r>
              <a:rPr lang="es-ES" sz="1600" dirty="0">
                <a:latin typeface="Helvetica Neue"/>
              </a:rPr>
              <a:t>de carácter general dirigidas a estudiantes de grado, 1</a:t>
            </a:r>
            <a:r>
              <a:rPr lang="es-ES" sz="1600" baseline="30000" dirty="0">
                <a:latin typeface="Helvetica Neue"/>
              </a:rPr>
              <a:t>er</a:t>
            </a:r>
            <a:r>
              <a:rPr lang="es-ES" sz="1600" dirty="0">
                <a:latin typeface="Helvetica Neue"/>
              </a:rPr>
              <a:t> y 2º ciclos y máster universitario oficial con domicilio familiar en el País Vasco.</a:t>
            </a:r>
            <a:endParaRPr lang="ca-ES" sz="16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224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a-ES" dirty="0">
                <a:solidFill>
                  <a:srgbClr val="0070C0"/>
                </a:solidFill>
              </a:rPr>
              <a:t>Qualitat lingüística en el web institucional de la UPC</a:t>
            </a:r>
            <a:endParaRPr lang="es-ES" dirty="0">
              <a:solidFill>
                <a:srgbClr val="0070C0"/>
              </a:solidFill>
            </a:endParaRPr>
          </a:p>
          <a:p>
            <a:endParaRPr lang="ca-ES" dirty="0"/>
          </a:p>
        </p:txBody>
      </p:sp>
      <p:sp>
        <p:nvSpPr>
          <p:cNvPr id="4" name="Contenidor de contingut 2"/>
          <p:cNvSpPr>
            <a:spLocks noGrp="1"/>
          </p:cNvSpPr>
          <p:nvPr>
            <p:ph idx="1"/>
          </p:nvPr>
        </p:nvSpPr>
        <p:spPr>
          <a:xfrm>
            <a:off x="611560" y="1196752"/>
            <a:ext cx="792088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1300" dirty="0" smtClean="0">
                <a:latin typeface="Helvetica Neue"/>
              </a:rPr>
              <a:t>Exposició i tallers formatius a càrrec d’estudiants del grau d’Enginyeria de Disseny Industrial i Desenvolupament del Producte de l’Escola d’Enginyeria de Terrassa (</a:t>
            </a:r>
            <a:r>
              <a:rPr lang="ca-ES" sz="1300" dirty="0" err="1" smtClean="0">
                <a:latin typeface="Helvetica Neue"/>
              </a:rPr>
              <a:t>EET</a:t>
            </a:r>
            <a:r>
              <a:rPr lang="ca-ES" sz="1300" dirty="0" smtClean="0">
                <a:latin typeface="Helvetica Neue"/>
              </a:rPr>
              <a:t>): dia 4 de juliol a les 18h. a </a:t>
            </a:r>
            <a:r>
              <a:rPr lang="ca-ES" sz="1300" dirty="0" err="1" smtClean="0">
                <a:latin typeface="Helvetica Neue"/>
              </a:rPr>
              <a:t>IKEA</a:t>
            </a:r>
            <a:r>
              <a:rPr lang="ca-ES" sz="1300" dirty="0" smtClean="0">
                <a:latin typeface="Helvetica Neue"/>
              </a:rPr>
              <a:t> Sabadell.</a:t>
            </a:r>
          </a:p>
          <a:p>
            <a:pPr marL="0" indent="0">
              <a:buNone/>
            </a:pPr>
            <a:endParaRPr lang="ca-ES" sz="1300" b="1" dirty="0" smtClean="0">
              <a:latin typeface="Helvetica Neue"/>
            </a:endParaRPr>
          </a:p>
          <a:p>
            <a:pPr marL="0" indent="0">
              <a:buNone/>
            </a:pPr>
            <a:r>
              <a:rPr lang="ca-ES" sz="1300" b="1" dirty="0" smtClean="0">
                <a:latin typeface="Helvetica Neue"/>
              </a:rPr>
              <a:t>Estudiants de </a:t>
            </a:r>
            <a:r>
              <a:rPr lang="ca-ES" sz="1300" b="1" dirty="0" err="1" smtClean="0">
                <a:latin typeface="Helvetica Neue"/>
              </a:rPr>
              <a:t>l’EET</a:t>
            </a:r>
            <a:r>
              <a:rPr lang="ca-ES" sz="1300" b="1" dirty="0" smtClean="0">
                <a:latin typeface="Helvetica Neue"/>
              </a:rPr>
              <a:t> creen nous productes a partir de components </a:t>
            </a:r>
            <a:r>
              <a:rPr lang="ca-ES" sz="1300" b="1" dirty="0" err="1" smtClean="0">
                <a:latin typeface="Helvetica Neue"/>
              </a:rPr>
              <a:t>d’IKEA</a:t>
            </a:r>
            <a:endParaRPr lang="ca-ES" sz="1300" b="1" dirty="0" smtClean="0">
              <a:latin typeface="Helvetica Neue"/>
            </a:endParaRPr>
          </a:p>
          <a:p>
            <a:pPr marL="0" indent="0">
              <a:buNone/>
            </a:pPr>
            <a:r>
              <a:rPr lang="ca-ES" sz="1300" dirty="0" smtClean="0">
                <a:latin typeface="Helvetica Neue"/>
              </a:rPr>
              <a:t>Estudiants del grau d’Enginyeria de Disseny Industrial i Desenvolupament del Producte de l’Escola d’Enginyeria de Terrassa (</a:t>
            </a:r>
            <a:r>
              <a:rPr lang="ca-ES" sz="1300" dirty="0" err="1" smtClean="0">
                <a:latin typeface="Helvetica Neue"/>
              </a:rPr>
              <a:t>EET</a:t>
            </a:r>
            <a:r>
              <a:rPr lang="ca-ES" sz="1300" dirty="0" smtClean="0">
                <a:latin typeface="Helvetica Neue"/>
              </a:rPr>
              <a:t>) de la Universitat Politècnica de Catalunya (UPC) han dissenyat i construït una sèrie de productes nous, amb el clàssic manual de muntatge propi </a:t>
            </a:r>
            <a:r>
              <a:rPr lang="ca-ES" sz="1300" dirty="0" err="1" smtClean="0">
                <a:latin typeface="Helvetica Neue"/>
              </a:rPr>
              <a:t>d’IKEA</a:t>
            </a:r>
            <a:r>
              <a:rPr lang="ca-ES" sz="1300" dirty="0" smtClean="0">
                <a:latin typeface="Helvetica Neue"/>
              </a:rPr>
              <a:t>, partint de peces i components que pertanyen a tota mena de productes </a:t>
            </a:r>
            <a:r>
              <a:rPr lang="ca-ES" sz="1300" dirty="0" err="1" smtClean="0">
                <a:latin typeface="Helvetica Neue"/>
              </a:rPr>
              <a:t>IKEA</a:t>
            </a:r>
            <a:r>
              <a:rPr lang="ca-ES" sz="1300" dirty="0" smtClean="0">
                <a:latin typeface="Helvetica Neue"/>
              </a:rPr>
              <a:t>. Aquesta és una iniciativa docent del professor José Luis </a:t>
            </a:r>
            <a:r>
              <a:rPr lang="ca-ES" sz="1300" dirty="0" err="1" smtClean="0">
                <a:latin typeface="Helvetica Neue"/>
              </a:rPr>
              <a:t>Lapaz</a:t>
            </a:r>
            <a:r>
              <a:rPr lang="ca-ES" sz="1300" dirty="0" smtClean="0">
                <a:latin typeface="Helvetica Neue"/>
              </a:rPr>
              <a:t> dins de l’assignatura Metodologia del Disseny i que porta per nom </a:t>
            </a:r>
            <a:r>
              <a:rPr lang="ca-ES" sz="1300" dirty="0" err="1" smtClean="0">
                <a:latin typeface="Helvetica Neue"/>
              </a:rPr>
              <a:t>IKEA</a:t>
            </a:r>
            <a:r>
              <a:rPr lang="ca-ES" sz="1300" dirty="0" smtClean="0">
                <a:latin typeface="Helvetica Neue"/>
              </a:rPr>
              <a:t> Hackers. L’objectiu de la iniciativa és estimular la creativitat dels estudiants.</a:t>
            </a:r>
          </a:p>
          <a:p>
            <a:pPr marL="0" indent="0">
              <a:buNone/>
            </a:pPr>
            <a:endParaRPr lang="ca-ES" sz="1300" dirty="0" smtClean="0">
              <a:latin typeface="Helvetica Neue"/>
            </a:endParaRPr>
          </a:p>
          <a:p>
            <a:pPr marL="0" indent="0">
              <a:buNone/>
            </a:pPr>
            <a:r>
              <a:rPr lang="ca-ES" sz="1300" dirty="0" smtClean="0">
                <a:latin typeface="Helvetica Neue"/>
              </a:rPr>
              <a:t>[imatge]  Futbolí per a nens i nenes </a:t>
            </a:r>
            <a:r>
              <a:rPr lang="ca-ES" sz="1300" dirty="0" err="1" smtClean="0">
                <a:latin typeface="Helvetica Neue"/>
              </a:rPr>
              <a:t>construit</a:t>
            </a:r>
            <a:r>
              <a:rPr lang="ca-ES" sz="1300" dirty="0" smtClean="0">
                <a:latin typeface="Helvetica Neue"/>
              </a:rPr>
              <a:t> per estudiants de </a:t>
            </a:r>
            <a:r>
              <a:rPr lang="ca-ES" sz="1300" dirty="0" err="1" smtClean="0">
                <a:latin typeface="Helvetica Neue"/>
              </a:rPr>
              <a:t>l'EET</a:t>
            </a:r>
            <a:r>
              <a:rPr lang="ca-ES" sz="1300" dirty="0" smtClean="0">
                <a:latin typeface="Helvetica Neue"/>
              </a:rPr>
              <a:t> amb productes </a:t>
            </a:r>
            <a:r>
              <a:rPr lang="ca-ES" sz="1300" dirty="0" err="1" smtClean="0">
                <a:latin typeface="Helvetica Neue"/>
              </a:rPr>
              <a:t>IKEA</a:t>
            </a:r>
            <a:endParaRPr lang="ca-ES" sz="1300" dirty="0" smtClean="0">
              <a:latin typeface="Helvetica Neue"/>
            </a:endParaRPr>
          </a:p>
          <a:p>
            <a:pPr marL="0" indent="0">
              <a:buNone/>
            </a:pPr>
            <a:endParaRPr lang="ca-ES" sz="1300" dirty="0" smtClean="0">
              <a:latin typeface="Helvetica Neue"/>
            </a:endParaRPr>
          </a:p>
          <a:p>
            <a:pPr marL="0" indent="0">
              <a:buNone/>
            </a:pPr>
            <a:r>
              <a:rPr lang="ca-ES" sz="1300" dirty="0" smtClean="0">
                <a:latin typeface="Helvetica Neue"/>
              </a:rPr>
              <a:t>Amb vuit paraigües, uns quants motllos per fer polos, marionetes de dit, portallapis de reixa i una taula, tots ells productes de l’empresa </a:t>
            </a:r>
            <a:r>
              <a:rPr lang="ca-ES" sz="1300" dirty="0" err="1" smtClean="0">
                <a:latin typeface="Helvetica Neue"/>
              </a:rPr>
              <a:t>IKEA</a:t>
            </a:r>
            <a:r>
              <a:rPr lang="ca-ES" sz="1300" dirty="0" smtClean="0">
                <a:latin typeface="Helvetica Neue"/>
              </a:rPr>
              <a:t>, els estudiants Juli Serrano, Rebeca </a:t>
            </a:r>
            <a:r>
              <a:rPr lang="ca-ES" sz="1300" dirty="0" err="1" smtClean="0">
                <a:latin typeface="Helvetica Neue"/>
              </a:rPr>
              <a:t>Zafa</a:t>
            </a:r>
            <a:r>
              <a:rPr lang="ca-ES" sz="1300" dirty="0" smtClean="0">
                <a:latin typeface="Helvetica Neue"/>
              </a:rPr>
              <a:t> i Guillermo </a:t>
            </a:r>
            <a:r>
              <a:rPr lang="ca-ES" sz="1300" dirty="0" err="1" smtClean="0">
                <a:latin typeface="Helvetica Neue"/>
              </a:rPr>
              <a:t>Fosalba</a:t>
            </a:r>
            <a:r>
              <a:rPr lang="ca-ES" sz="1300" dirty="0" smtClean="0">
                <a:latin typeface="Helvetica Neue"/>
              </a:rPr>
              <a:t> que cursen el grau de Disseny Industrial i Desenvolupament del producte de l’Escola d’Enginyeria de Terrassa (</a:t>
            </a:r>
            <a:r>
              <a:rPr lang="ca-ES" sz="1300" dirty="0" err="1" smtClean="0">
                <a:latin typeface="Helvetica Neue"/>
              </a:rPr>
              <a:t>EET</a:t>
            </a:r>
            <a:r>
              <a:rPr lang="ca-ES" sz="1300" dirty="0" smtClean="0">
                <a:latin typeface="Helvetica Neue"/>
              </a:rPr>
              <a:t>) de la UPC han construït un atractiu i divertit futbolí per a nens i nenes. Marta Alonso, Esperanza Porcel i Ivet Pubill, de la mateixa </a:t>
            </a:r>
            <a:r>
              <a:rPr lang="ca-ES" sz="1300" dirty="0" err="1" smtClean="0">
                <a:latin typeface="Helvetica Neue"/>
              </a:rPr>
              <a:t>EET</a:t>
            </a:r>
            <a:r>
              <a:rPr lang="ca-ES" sz="1300" dirty="0" smtClean="0">
                <a:latin typeface="Helvetica Neue"/>
              </a:rPr>
              <a:t>, han construït dues làmpades amb un bon grapat de </a:t>
            </a:r>
            <a:r>
              <a:rPr lang="ca-ES" sz="1300" dirty="0" err="1" smtClean="0">
                <a:latin typeface="Helvetica Neue"/>
              </a:rPr>
              <a:t>llapissos</a:t>
            </a:r>
            <a:r>
              <a:rPr lang="ca-ES" sz="1300" dirty="0" smtClean="0">
                <a:latin typeface="Helvetica Neue"/>
              </a:rPr>
              <a:t> produïts per l’empresa. Diego Gutiérrez, Sergi Martínez, Daniel Morales i Gabriela Palmera han estat capaços d’imaginar, dissenyar i construir una pràctica tauleta de nit amb deu arxivadors de fusta produïts per l’empresa. Per últim, Víctor Alarcón, Marc Garcia i Leire </a:t>
            </a:r>
            <a:r>
              <a:rPr lang="ca-ES" sz="1300" dirty="0" err="1" smtClean="0">
                <a:latin typeface="Helvetica Neue"/>
              </a:rPr>
              <a:t>Trigueros</a:t>
            </a:r>
            <a:r>
              <a:rPr lang="ca-ES" sz="1300" dirty="0" smtClean="0">
                <a:latin typeface="Helvetica Neue"/>
              </a:rPr>
              <a:t> han dissenyat i construït un sofà amb sabaters de plàstic, una taula i un coixí, tot plegat també extret del catàleg </a:t>
            </a:r>
            <a:r>
              <a:rPr lang="ca-ES" sz="1300" dirty="0" err="1" smtClean="0">
                <a:latin typeface="Helvetica Neue"/>
              </a:rPr>
              <a:t>d’IKEA</a:t>
            </a:r>
            <a:r>
              <a:rPr lang="ca-ES" sz="1300" dirty="0" smtClean="0">
                <a:latin typeface="Helvetica Neue"/>
              </a:rPr>
              <a:t>. </a:t>
            </a:r>
            <a:endParaRPr lang="ca-ES" sz="13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31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roUPC201112-1 (1)">
  <a:themeElements>
    <a:clrScheme name="modelUP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UP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>
        <a:spAutoFit/>
      </a:bodyPr>
      <a:lstStyle>
        <a:defPPr>
          <a:defRPr sz="3200" b="1" dirty="0" err="1">
            <a:solidFill>
              <a:srgbClr val="993366"/>
            </a:solidFill>
          </a:defRPr>
        </a:defPPr>
      </a:lstStyle>
    </a:spDef>
  </a:objectDefaults>
  <a:extraClrSchemeLst>
    <a:extraClrScheme>
      <a:clrScheme name="modelUP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patroUPC201112-1 (1)</Template>
  <TotalTime>1730</TotalTime>
  <Words>1251</Words>
  <Application>Microsoft Office PowerPoint</Application>
  <PresentationFormat>Presentació en pantalla (4:3)</PresentationFormat>
  <Paragraphs>127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25</vt:i4>
      </vt:variant>
    </vt:vector>
  </HeadingPairs>
  <TitlesOfParts>
    <vt:vector size="26" baseType="lpstr">
      <vt:lpstr>patroUPC201112-1 (1)</vt:lpstr>
      <vt:lpstr>Qualitat lingüística en el web institucional de la UPC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MERLÍ! Manual d’estil i recursos lingüístics</dc:title>
  <dc:creator>Jordi Giner</dc:creator>
  <cp:lastModifiedBy>Luci</cp:lastModifiedBy>
  <cp:revision>363</cp:revision>
  <cp:lastPrinted>2015-06-25T13:52:22Z</cp:lastPrinted>
  <dcterms:created xsi:type="dcterms:W3CDTF">2015-04-30T14:12:00Z</dcterms:created>
  <dcterms:modified xsi:type="dcterms:W3CDTF">2015-07-06T13:21:26Z</dcterms:modified>
</cp:coreProperties>
</file>